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71" r:id="rId10"/>
    <p:sldId id="272" r:id="rId11"/>
    <p:sldId id="266" r:id="rId12"/>
    <p:sldId id="267" r:id="rId13"/>
    <p:sldId id="269" r:id="rId14"/>
    <p:sldId id="268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0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ytuł i po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erta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a nazwy cytat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wda lub fał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8/9/2018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mc:AlternateContent xmlns:mc="http://schemas.openxmlformats.org/markup-compatibility/2006" xmlns:p14="http://schemas.microsoft.com/office/powerpoint/2010/main">
    <mc:Choice Requires="p14">
      <p:transition spd="slow" p14:dur="5000" advTm="10000">
        <p14:reveal/>
      </p:transition>
    </mc:Choice>
    <mc:Fallback xmlns="">
      <p:transition spd="slow" advTm="10000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bip.mysliborz.pl/search/wynik/de+minimis/10465.dhtml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8231579-1BF9-4E4F-8640-A0E0EA244A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18127" y="3369267"/>
            <a:ext cx="7766936" cy="1646302"/>
          </a:xfrm>
        </p:spPr>
        <p:txBody>
          <a:bodyPr/>
          <a:lstStyle/>
          <a:p>
            <a:r>
              <a:rPr lang="pl-PL" dirty="0"/>
              <a:t>Tereny inwestycyjne </a:t>
            </a:r>
            <a:br>
              <a:rPr lang="pl-PL" dirty="0"/>
            </a:br>
            <a:r>
              <a:rPr lang="pl-PL" dirty="0"/>
              <a:t>w Gminie Myślibórz </a:t>
            </a: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3A2B233B-9653-4DB9-825F-B7500E7101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17852" y="128926"/>
            <a:ext cx="8507936" cy="4063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76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reveal/>
      </p:transition>
    </mc:Choice>
    <mc:Fallback xmlns="">
      <p:transition spd="slow" advTm="3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Obraz 12">
            <a:extLst>
              <a:ext uri="{FF2B5EF4-FFF2-40B4-BE49-F238E27FC236}">
                <a16:creationId xmlns:a16="http://schemas.microsoft.com/office/drawing/2014/main" id="{A6CC4D2F-4D3C-4425-8BF1-908DE5D9FB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2464" y="711360"/>
            <a:ext cx="8454880" cy="5435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37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7000">
        <p14:reveal/>
      </p:transition>
    </mc:Choice>
    <mc:Fallback xmlns="">
      <p:transition spd="slow" advTm="700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obrazu 5">
            <a:extLst>
              <a:ext uri="{FF2B5EF4-FFF2-40B4-BE49-F238E27FC236}">
                <a16:creationId xmlns:a16="http://schemas.microsoft.com/office/drawing/2014/main" id="{CCF575A1-DFF4-4595-A39B-930002699518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8653" b="18653"/>
          <a:stretch>
            <a:fillRect/>
          </a:stretch>
        </p:blipFill>
        <p:spPr/>
      </p:pic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E62A2F6D-DB53-4537-8392-0393236CDF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7333" y="4882393"/>
            <a:ext cx="8596667" cy="1192525"/>
          </a:xfrm>
        </p:spPr>
        <p:txBody>
          <a:bodyPr>
            <a:normAutofit/>
          </a:bodyPr>
          <a:lstStyle/>
          <a:p>
            <a:pPr algn="just"/>
            <a:r>
              <a:rPr lang="pl-PL" sz="1800" dirty="0">
                <a:solidFill>
                  <a:schemeClr val="accent1">
                    <a:lumMod val="50000"/>
                  </a:schemeClr>
                </a:solidFill>
              </a:rPr>
              <a:t>Rada Miejska w Myśliborzu podjęła uchwały w sprawie </a:t>
            </a:r>
            <a:r>
              <a:rPr lang="pl-PL" sz="1800" b="1" dirty="0">
                <a:solidFill>
                  <a:schemeClr val="accent1">
                    <a:lumMod val="50000"/>
                  </a:schemeClr>
                </a:solidFill>
              </a:rPr>
              <a:t>pomocy de </a:t>
            </a:r>
            <a:r>
              <a:rPr lang="pl-PL" sz="1800" b="1" dirty="0" err="1">
                <a:solidFill>
                  <a:schemeClr val="accent1">
                    <a:lumMod val="50000"/>
                  </a:schemeClr>
                </a:solidFill>
              </a:rPr>
              <a:t>minimis</a:t>
            </a:r>
            <a:r>
              <a:rPr lang="pl-PL" sz="1800" b="1" dirty="0">
                <a:solidFill>
                  <a:schemeClr val="accent1">
                    <a:lumMod val="50000"/>
                  </a:schemeClr>
                </a:solidFill>
              </a:rPr>
              <a:t> na nowe inwestycje dla przedsiębiorców inwestujących na terenie Gminy Myślibórz oraz zwolnienia od podatku od nieruchomo</a:t>
            </a:r>
            <a:r>
              <a:rPr lang="pl-PL" sz="1800" b="1" dirty="0">
                <a:solidFill>
                  <a:schemeClr val="accent1">
                    <a:lumMod val="50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ś</a:t>
            </a:r>
            <a:r>
              <a:rPr lang="pl-PL" sz="1800" b="1" dirty="0">
                <a:solidFill>
                  <a:schemeClr val="accent1">
                    <a:lumMod val="50000"/>
                  </a:schemeClr>
                </a:solidFill>
              </a:rPr>
              <a:t>ci w ramach pomocy de </a:t>
            </a:r>
            <a:r>
              <a:rPr lang="pl-PL" sz="1800" b="1" dirty="0" err="1">
                <a:solidFill>
                  <a:schemeClr val="accent1">
                    <a:lumMod val="50000"/>
                  </a:schemeClr>
                </a:solidFill>
              </a:rPr>
              <a:t>minimis</a:t>
            </a:r>
            <a:r>
              <a:rPr lang="pl-PL" sz="1800" b="1" dirty="0">
                <a:solidFill>
                  <a:schemeClr val="accent1">
                    <a:lumMod val="50000"/>
                  </a:schemeClr>
                </a:solidFill>
              </a:rPr>
              <a:t> na tworzenie nowych miejsc pracy. 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16526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reveal/>
      </p:transition>
    </mc:Choice>
    <mc:Fallback xmlns="">
      <p:transition spd="slow" advTm="10000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848DBCB5-A2FD-441B-AADB-EEEA2B6625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36"/>
            <a:ext cx="9329950" cy="6828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66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2000">
        <p14:reveal/>
      </p:transition>
    </mc:Choice>
    <mc:Fallback xmlns="">
      <p:transition spd="slow" advTm="1200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CD258ABE-3E0E-4CDA-84C8-36D1856DFC0C}"/>
              </a:ext>
            </a:extLst>
          </p:cNvPr>
          <p:cNvSpPr/>
          <p:nvPr/>
        </p:nvSpPr>
        <p:spPr>
          <a:xfrm>
            <a:off x="486561" y="914849"/>
            <a:ext cx="8623883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sz="2000" b="1" dirty="0">
                <a:solidFill>
                  <a:schemeClr val="accent1">
                    <a:lumMod val="50000"/>
                  </a:schemeClr>
                </a:solidFill>
              </a:rPr>
              <a:t>Warto podkreślić, że oprócz terenu inwestycyjnego w Renicach objętego statusem KSSSE, Gmina Myślibórz oferuje potencjalnym inwestorom również inne obszary przeznaczone pod inwestycje, tj.:</a:t>
            </a:r>
          </a:p>
          <a:p>
            <a:endParaRPr lang="pl-PL" sz="2000" b="1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accent1">
                    <a:lumMod val="50000"/>
                  </a:schemeClr>
                </a:solidFill>
              </a:rPr>
              <a:t>tereny inwestycyjne przy ul. Łużyckiej (pow. 3,4 ha) z przeznaczeniem pod produkcję, składy, magazyny;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accent1">
                    <a:lumMod val="50000"/>
                  </a:schemeClr>
                </a:solidFill>
              </a:rPr>
              <a:t>tereny inwestycyjne przy os. Słowiańskim (pow. 0,91 ha) z przeznaczeniem pod produkcję, składy, magazyny;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accent1">
                    <a:lumMod val="50000"/>
                  </a:schemeClr>
                </a:solidFill>
              </a:rPr>
              <a:t>tereny inwestycyjne w miejscowości Renice (nie objęte KSSSE, pow. ok. 70 ha) </a:t>
            </a:r>
            <a:br>
              <a:rPr lang="pl-PL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000" dirty="0">
                <a:solidFill>
                  <a:schemeClr val="accent1">
                    <a:lumMod val="50000"/>
                  </a:schemeClr>
                </a:solidFill>
              </a:rPr>
              <a:t>z przeznaczeniem na usługi, produkcję, transport, składy i magazyny: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accent1">
                    <a:lumMod val="50000"/>
                  </a:schemeClr>
                </a:solidFill>
              </a:rPr>
              <a:t>tereny inwestycyjne w miejscowości Wierzbnica (pow. 5,76 ha) z przeznaczeniem pod handel, usługi, edukację, kulturę, gastronomię, sport, zabudowę usługową;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sz="2000" dirty="0">
                <a:solidFill>
                  <a:schemeClr val="accent1">
                    <a:lumMod val="50000"/>
                  </a:schemeClr>
                </a:solidFill>
              </a:rPr>
              <a:t>tereny inwestycyjne przy ul. Ignacego Daszyńskiego (pow. 0,54 ha) </a:t>
            </a:r>
            <a:br>
              <a:rPr lang="pl-PL" sz="20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000" dirty="0">
                <a:solidFill>
                  <a:schemeClr val="accent1">
                    <a:lumMod val="50000"/>
                  </a:schemeClr>
                </a:solidFill>
              </a:rPr>
              <a:t>z przeznaczeniem pod zabudowę usług turystycznych i hotelowych.</a:t>
            </a:r>
          </a:p>
        </p:txBody>
      </p:sp>
    </p:spTree>
    <p:extLst>
      <p:ext uri="{BB962C8B-B14F-4D97-AF65-F5344CB8AC3E}">
        <p14:creationId xmlns:p14="http://schemas.microsoft.com/office/powerpoint/2010/main" val="147266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3000">
        <p14:reveal/>
      </p:transition>
    </mc:Choice>
    <mc:Fallback xmlns="">
      <p:transition spd="slow" advTm="1300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ymbol zastępczy obrazu 5">
            <a:extLst>
              <a:ext uri="{FF2B5EF4-FFF2-40B4-BE49-F238E27FC236}">
                <a16:creationId xmlns:a16="http://schemas.microsoft.com/office/drawing/2014/main" id="{CFD889B3-E469-4CF0-A0A6-552B5D604ECD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323" b="16323"/>
          <a:stretch>
            <a:fillRect/>
          </a:stretch>
        </p:blipFill>
        <p:spPr/>
      </p:pic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8B8497CD-A6FF-48B6-815D-A93F7C5AB4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9726" y="5092117"/>
            <a:ext cx="9236278" cy="1426129"/>
          </a:xfrm>
        </p:spPr>
        <p:txBody>
          <a:bodyPr>
            <a:noAutofit/>
          </a:bodyPr>
          <a:lstStyle/>
          <a:p>
            <a:pPr algn="ctr"/>
            <a:r>
              <a:rPr lang="pl-PL" sz="3600" b="1" i="1" dirty="0">
                <a:solidFill>
                  <a:schemeClr val="accent1">
                    <a:lumMod val="50000"/>
                  </a:schemeClr>
                </a:solidFill>
                <a:latin typeface="Monotype Corsiva" panose="03010101010201010101" pitchFamily="66" charset="0"/>
              </a:rPr>
              <a:t>Zapraszamy do inwestowania w Gminie Myślibórz </a:t>
            </a:r>
          </a:p>
        </p:txBody>
      </p:sp>
    </p:spTree>
    <p:extLst>
      <p:ext uri="{BB962C8B-B14F-4D97-AF65-F5344CB8AC3E}">
        <p14:creationId xmlns:p14="http://schemas.microsoft.com/office/powerpoint/2010/main" val="4149673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5000">
        <p14:reveal/>
      </p:transition>
    </mc:Choice>
    <mc:Fallback xmlns="">
      <p:transition spd="slow" advTm="500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414A213-05C8-46C4-B78A-ED18CDDE7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l-PL" sz="2200" dirty="0">
                <a:solidFill>
                  <a:schemeClr val="accent2">
                    <a:lumMod val="50000"/>
                  </a:schemeClr>
                </a:solidFill>
              </a:rPr>
              <a:t>Gmina Myślibórz jest doskonałym miejscem dla inwestorów. Atutem ziemi myśliborskiej, obok walorów krajobrazowych, jest jej położenie w pobliżu polsko-niemieckiego pasa granicznego, bliskość do większych ośrodków miejskich – Szczecina (ok. 75 km), Gorzowa Wlkp. (ok. 35 km) i Berlina (ok. 140 km) oraz dobra dostępność komunikacyjna – tuż przy drodze S3. Należy podkreślić, że ze względu na swoje walory krajobrazowe, ważnym atutem gminy są duże możliwości inwestycyjne w dziedzinie turystyki.</a:t>
            </a:r>
          </a:p>
        </p:txBody>
      </p:sp>
    </p:spTree>
    <p:extLst>
      <p:ext uri="{BB962C8B-B14F-4D97-AF65-F5344CB8AC3E}">
        <p14:creationId xmlns:p14="http://schemas.microsoft.com/office/powerpoint/2010/main" val="354621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2000">
        <p14:reveal/>
      </p:transition>
    </mc:Choice>
    <mc:Fallback xmlns="">
      <p:transition spd="slow" advTm="12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>
            <a:extLst>
              <a:ext uri="{FF2B5EF4-FFF2-40B4-BE49-F238E27FC236}">
                <a16:creationId xmlns:a16="http://schemas.microsoft.com/office/drawing/2014/main" id="{EF3531CD-015E-4C2E-8D57-64E745FE0E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609600"/>
            <a:ext cx="7703268" cy="5122974"/>
          </a:xfrm>
        </p:spPr>
      </p:pic>
    </p:spTree>
    <p:extLst>
      <p:ext uri="{BB962C8B-B14F-4D97-AF65-F5344CB8AC3E}">
        <p14:creationId xmlns:p14="http://schemas.microsoft.com/office/powerpoint/2010/main" val="78602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4000">
        <p14:reveal/>
      </p:transition>
    </mc:Choice>
    <mc:Fallback xmlns="">
      <p:transition spd="slow" advTm="400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EE9AA81-9E5D-417E-AECC-3F15617F2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1119" y="2374084"/>
            <a:ext cx="8628050" cy="1753299"/>
          </a:xfrm>
        </p:spPr>
        <p:txBody>
          <a:bodyPr>
            <a:normAutofit/>
          </a:bodyPr>
          <a:lstStyle/>
          <a:p>
            <a:pPr algn="ctr"/>
            <a:r>
              <a:rPr lang="pl-PL" sz="5000" b="1" dirty="0">
                <a:solidFill>
                  <a:schemeClr val="accent1">
                    <a:lumMod val="50000"/>
                  </a:schemeClr>
                </a:solidFill>
              </a:rPr>
              <a:t>Teren inwestycyjny </a:t>
            </a:r>
            <a:br>
              <a:rPr lang="pl-PL" sz="5000" b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5000" b="1" dirty="0">
                <a:solidFill>
                  <a:schemeClr val="accent1">
                    <a:lumMod val="50000"/>
                  </a:schemeClr>
                </a:solidFill>
              </a:rPr>
              <a:t>w miejscowości Renice </a:t>
            </a:r>
          </a:p>
        </p:txBody>
      </p:sp>
    </p:spTree>
    <p:extLst>
      <p:ext uri="{BB962C8B-B14F-4D97-AF65-F5344CB8AC3E}">
        <p14:creationId xmlns:p14="http://schemas.microsoft.com/office/powerpoint/2010/main" val="128978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reveal/>
      </p:transition>
    </mc:Choice>
    <mc:Fallback xmlns="">
      <p:transition spd="slow" advTm="3000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0049F5B3-B5F4-4DE2-8D7D-849B9B9BA83D}"/>
              </a:ext>
            </a:extLst>
          </p:cNvPr>
          <p:cNvSpPr/>
          <p:nvPr/>
        </p:nvSpPr>
        <p:spPr>
          <a:xfrm>
            <a:off x="671118" y="2028616"/>
            <a:ext cx="8707773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200" dirty="0">
                <a:solidFill>
                  <a:schemeClr val="accent2">
                    <a:lumMod val="50000"/>
                  </a:schemeClr>
                </a:solidFill>
              </a:rPr>
              <a:t>Teren inwestycyjny w rejonie miejscowości Renice, to obszar </a:t>
            </a:r>
            <a:br>
              <a:rPr lang="pl-PL" sz="22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pl-PL" sz="2200" dirty="0">
                <a:solidFill>
                  <a:schemeClr val="accent2">
                    <a:lumMod val="50000"/>
                  </a:schemeClr>
                </a:solidFill>
              </a:rPr>
              <a:t>o łącznej powierzchni ok. 98 ha, na który został uchwalony miejscowy plan zagospodarowania przestrzennego. Przeznaczenie terenów to przede wszystkim usługi oraz obiekty produkcyjne, rozumiane jako tereny, na których zlokalizowano obiekty </a:t>
            </a:r>
            <a:br>
              <a:rPr lang="pl-PL" sz="22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pl-PL" sz="2200" dirty="0">
                <a:solidFill>
                  <a:schemeClr val="accent2">
                    <a:lumMod val="50000"/>
                  </a:schemeClr>
                </a:solidFill>
              </a:rPr>
              <a:t>i urządzenia produkcji przemysłowej, usług, transportu i logistyki oraz składów i magazynów, wraz z zielenią i urządzeniami towarzyszącymi. </a:t>
            </a:r>
          </a:p>
        </p:txBody>
      </p:sp>
    </p:spTree>
    <p:extLst>
      <p:ext uri="{BB962C8B-B14F-4D97-AF65-F5344CB8AC3E}">
        <p14:creationId xmlns:p14="http://schemas.microsoft.com/office/powerpoint/2010/main" val="3262294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2000">
        <p14:reveal/>
      </p:transition>
    </mc:Choice>
    <mc:Fallback xmlns="">
      <p:transition spd="slow" advTm="1200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9D0DA327-4D5A-42A1-BFAA-CE5205FFC8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567" y="394041"/>
            <a:ext cx="7868872" cy="5895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37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3000">
        <p14:reveal/>
      </p:transition>
    </mc:Choice>
    <mc:Fallback xmlns="">
      <p:transition spd="slow" advTm="300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4CA5529E-EF83-480D-AC0D-80CD695D3137}"/>
              </a:ext>
            </a:extLst>
          </p:cNvPr>
          <p:cNvSpPr/>
          <p:nvPr/>
        </p:nvSpPr>
        <p:spPr>
          <a:xfrm>
            <a:off x="553673" y="1797784"/>
            <a:ext cx="8590327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l-PL" sz="2200" dirty="0">
                <a:solidFill>
                  <a:schemeClr val="accent1">
                    <a:lumMod val="50000"/>
                  </a:schemeClr>
                </a:solidFill>
              </a:rPr>
              <a:t>Na podstawie rozporządzenia Rady Ministrów z dnia 23 stycznia 2017 roku zmieniającym rozporządzenie w sprawie Kostrzyńsko - Słubickiej Specjalnej Strefy Ekonomicznej (Dz. U. z 2017 poz. 168) został rozszerzony obszar Kostrzyńsko - Słubickiej Specjalnej Strefy Ekonomicznej o tereny położone w Gminie Myślibórz tj. </a:t>
            </a:r>
            <a:br>
              <a:rPr lang="pl-PL" sz="2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200" dirty="0">
                <a:solidFill>
                  <a:schemeClr val="accent1">
                    <a:lumMod val="50000"/>
                  </a:schemeClr>
                </a:solidFill>
              </a:rPr>
              <a:t>w miejscowości Renice o pow. 27,8088 ha obejmujące dz. 159/2 </a:t>
            </a:r>
            <a:br>
              <a:rPr lang="pl-PL" sz="2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200" dirty="0">
                <a:solidFill>
                  <a:schemeClr val="accent1">
                    <a:lumMod val="50000"/>
                  </a:schemeClr>
                </a:solidFill>
              </a:rPr>
              <a:t>i 159/3 obręb Renice. Przedmiotowy obszar został oznaczony </a:t>
            </a:r>
            <a:br>
              <a:rPr lang="pl-PL" sz="22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200" dirty="0">
                <a:solidFill>
                  <a:schemeClr val="accent1">
                    <a:lumMod val="50000"/>
                  </a:schemeClr>
                </a:solidFill>
              </a:rPr>
              <a:t>w rozporządzeniu jako Podstrefa Myślibórz.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710610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2000">
        <p14:reveal/>
      </p:transition>
    </mc:Choice>
    <mc:Fallback xmlns="">
      <p:transition spd="slow" advTm="1200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az 2">
            <a:extLst>
              <a:ext uri="{FF2B5EF4-FFF2-40B4-BE49-F238E27FC236}">
                <a16:creationId xmlns:a16="http://schemas.microsoft.com/office/drawing/2014/main" id="{C1D913E1-5FFB-4DB5-8B7A-04B0F7716C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0179"/>
            <a:ext cx="9336947" cy="538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038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14:reveal/>
      </p:transition>
    </mc:Choice>
    <mc:Fallback xmlns="">
      <p:transition spd="slow" advTm="10000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C1561CB-5AE2-4E0D-BB96-822BE169FD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669" y="1154884"/>
            <a:ext cx="9185945" cy="3870122"/>
          </a:xfrm>
        </p:spPr>
        <p:txBody>
          <a:bodyPr>
            <a:noAutofit/>
          </a:bodyPr>
          <a:lstStyle/>
          <a:p>
            <a:br>
              <a:rPr lang="pl-PL" sz="2100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pl-PL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100" dirty="0">
                <a:solidFill>
                  <a:schemeClr val="accent1">
                    <a:lumMod val="50000"/>
                  </a:schemeClr>
                </a:solidFill>
              </a:rPr>
              <a:t>Obecnie Gmina Myślibórz wykonuje inwestycje polegającą na uzbrojeniu 10 ha terenów inwestycyjnych w miejscowości Renice. Zakres inwestycji obejmuje:</a:t>
            </a:r>
            <a:br>
              <a:rPr lang="pl-PL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1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</a:t>
            </a:r>
            <a:r>
              <a:rPr lang="pl-PL" sz="2100" dirty="0">
                <a:solidFill>
                  <a:schemeClr val="accent1">
                    <a:lumMod val="50000"/>
                  </a:schemeClr>
                </a:solidFill>
              </a:rPr>
              <a:t>budowę drogi dojazdowej wraz z niezbędną infrastrukturą  </a:t>
            </a:r>
            <a:br>
              <a:rPr lang="pl-PL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100" dirty="0">
                <a:solidFill>
                  <a:schemeClr val="accent1">
                    <a:lumMod val="50000"/>
                  </a:schemeClr>
                </a:solidFill>
              </a:rPr>
              <a:t>   techniczną;</a:t>
            </a:r>
            <a:br>
              <a:rPr lang="pl-PL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1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</a:t>
            </a:r>
            <a:r>
              <a:rPr lang="pl-PL" sz="2100" dirty="0">
                <a:solidFill>
                  <a:schemeClr val="accent1">
                    <a:lumMod val="50000"/>
                  </a:schemeClr>
                </a:solidFill>
              </a:rPr>
              <a:t>budowę zjazdu z drogi powiatowej nr 119;</a:t>
            </a:r>
            <a:br>
              <a:rPr lang="pl-PL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1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</a:t>
            </a:r>
            <a:r>
              <a:rPr lang="pl-PL" sz="2100" dirty="0">
                <a:solidFill>
                  <a:schemeClr val="accent1">
                    <a:lumMod val="50000"/>
                  </a:schemeClr>
                </a:solidFill>
              </a:rPr>
              <a:t>budowę przyłączy i sieci: kanalizacji sanitarnej, wodociągowej,     </a:t>
            </a:r>
            <a:br>
              <a:rPr lang="pl-PL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100" dirty="0">
                <a:solidFill>
                  <a:schemeClr val="accent1">
                    <a:lumMod val="50000"/>
                  </a:schemeClr>
                </a:solidFill>
              </a:rPr>
              <a:t>   kanalizacji deszczowej, gazowej, hydrantowej, elektroenergetycznej;</a:t>
            </a:r>
            <a:br>
              <a:rPr lang="pl-PL" sz="21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pl-PL" sz="2100" dirty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</a:t>
            </a:r>
            <a:r>
              <a:rPr lang="pl-PL" sz="2100" dirty="0">
                <a:solidFill>
                  <a:schemeClr val="accent1">
                    <a:lumMod val="50000"/>
                  </a:schemeClr>
                </a:solidFill>
              </a:rPr>
              <a:t>budowę zbiornika do retencjonowania wody deszczowej.</a:t>
            </a:r>
            <a:br>
              <a:rPr lang="pl-PL" sz="2100" dirty="0">
                <a:solidFill>
                  <a:schemeClr val="accent1">
                    <a:lumMod val="50000"/>
                  </a:schemeClr>
                </a:solidFill>
              </a:rPr>
            </a:br>
            <a:endParaRPr lang="pl-PL" sz="21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5335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2000">
        <p14:reveal/>
      </p:transition>
    </mc:Choice>
    <mc:Fallback xmlns="">
      <p:transition spd="slow" advTm="12000">
        <p:fade/>
      </p:transition>
    </mc:Fallback>
  </mc:AlternateContent>
</p:sld>
</file>

<file path=ppt/theme/theme1.xml><?xml version="1.0" encoding="utf-8"?>
<a:theme xmlns:a="http://schemas.openxmlformats.org/drawingml/2006/main" name="Faseta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112</TotalTime>
  <Words>204</Words>
  <Application>Microsoft Office PowerPoint</Application>
  <PresentationFormat>Panoramiczny</PresentationFormat>
  <Paragraphs>15</Paragraphs>
  <Slides>14</Slides>
  <Notes>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14</vt:i4>
      </vt:variant>
    </vt:vector>
  </HeadingPairs>
  <TitlesOfParts>
    <vt:vector size="20" baseType="lpstr">
      <vt:lpstr>Arial</vt:lpstr>
      <vt:lpstr>Monotype Corsiva</vt:lpstr>
      <vt:lpstr>Trebuchet MS</vt:lpstr>
      <vt:lpstr>Wingdings</vt:lpstr>
      <vt:lpstr>Wingdings 3</vt:lpstr>
      <vt:lpstr>Faseta</vt:lpstr>
      <vt:lpstr>Tereny inwestycyjne  w Gminie Myślibórz </vt:lpstr>
      <vt:lpstr>Prezentacja programu PowerPoint</vt:lpstr>
      <vt:lpstr>Prezentacja programu PowerPoint</vt:lpstr>
      <vt:lpstr>Teren inwestycyjny  w miejscowości Renice </vt:lpstr>
      <vt:lpstr>Prezentacja programu PowerPoint</vt:lpstr>
      <vt:lpstr>Prezentacja programu PowerPoint</vt:lpstr>
      <vt:lpstr>Prezentacja programu PowerPoint</vt:lpstr>
      <vt:lpstr>Prezentacja programu PowerPoint</vt:lpstr>
      <vt:lpstr>  Obecnie Gmina Myślibórz wykonuje inwestycje polegającą na uzbrojeniu 10 ha terenów inwestycyjnych w miejscowości Renice. Zakres inwestycji obejmuje: budowę drogi dojazdowej wraz z niezbędną infrastrukturą      techniczną; budowę zjazdu z drogi powiatowej nr 119; budowę przyłączy i sieci: kanalizacji sanitarnej, wodociągowej,         kanalizacji deszczowej, gazowej, hydrantowej, elektroenergetycznej; budowę zbiornika do retencjonowania wody deszczowej.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Tereny inwestycyjne  w Gminie Myślibórz</dc:title>
  <dc:creator>Renia</dc:creator>
  <cp:lastModifiedBy>Renia</cp:lastModifiedBy>
  <cp:revision>14</cp:revision>
  <dcterms:created xsi:type="dcterms:W3CDTF">2018-08-09T06:23:23Z</dcterms:created>
  <dcterms:modified xsi:type="dcterms:W3CDTF">2018-08-09T08:20:03Z</dcterms:modified>
</cp:coreProperties>
</file>